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5FD61-560B-4FDA-BFF9-AB86A709CCF8}" type="datetimeFigureOut">
              <a:rPr lang="en-US" smtClean="0"/>
              <a:pPr/>
              <a:t>10/7/2014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D5A28-6371-4439-92F5-5EA2EA44A7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5FD61-560B-4FDA-BFF9-AB86A709CCF8}" type="datetimeFigureOut">
              <a:rPr lang="en-US" smtClean="0"/>
              <a:pPr/>
              <a:t>10/7/2014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D5A28-6371-4439-92F5-5EA2EA44A7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5FD61-560B-4FDA-BFF9-AB86A709CCF8}" type="datetimeFigureOut">
              <a:rPr lang="en-US" smtClean="0"/>
              <a:pPr/>
              <a:t>10/7/2014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D5A28-6371-4439-92F5-5EA2EA44A7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5FD61-560B-4FDA-BFF9-AB86A709CCF8}" type="datetimeFigureOut">
              <a:rPr lang="en-US" smtClean="0"/>
              <a:pPr/>
              <a:t>10/7/2014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D5A28-6371-4439-92F5-5EA2EA44A7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5FD61-560B-4FDA-BFF9-AB86A709CCF8}" type="datetimeFigureOut">
              <a:rPr lang="en-US" smtClean="0"/>
              <a:pPr/>
              <a:t>10/7/2014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D5A28-6371-4439-92F5-5EA2EA44A7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5FD61-560B-4FDA-BFF9-AB86A709CCF8}" type="datetimeFigureOut">
              <a:rPr lang="en-US" smtClean="0"/>
              <a:pPr/>
              <a:t>10/7/2014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D5A28-6371-4439-92F5-5EA2EA44A7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5FD61-560B-4FDA-BFF9-AB86A709CCF8}" type="datetimeFigureOut">
              <a:rPr lang="en-US" smtClean="0"/>
              <a:pPr/>
              <a:t>10/7/2014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D5A28-6371-4439-92F5-5EA2EA44A7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5FD61-560B-4FDA-BFF9-AB86A709CCF8}" type="datetimeFigureOut">
              <a:rPr lang="en-US" smtClean="0"/>
              <a:pPr/>
              <a:t>10/7/2014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D5A28-6371-4439-92F5-5EA2EA44A7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5FD61-560B-4FDA-BFF9-AB86A709CCF8}" type="datetimeFigureOut">
              <a:rPr lang="en-US" smtClean="0"/>
              <a:pPr/>
              <a:t>10/7/2014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D5A28-6371-4439-92F5-5EA2EA44A7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5FD61-560B-4FDA-BFF9-AB86A709CCF8}" type="datetimeFigureOut">
              <a:rPr lang="en-US" smtClean="0"/>
              <a:pPr/>
              <a:t>10/7/2014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D5A28-6371-4439-92F5-5EA2EA44A7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5FD61-560B-4FDA-BFF9-AB86A709CCF8}" type="datetimeFigureOut">
              <a:rPr lang="en-US" smtClean="0"/>
              <a:pPr/>
              <a:t>10/7/2014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D5A28-6371-4439-92F5-5EA2EA44A7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15FD61-560B-4FDA-BFF9-AB86A709CCF8}" type="datetimeFigureOut">
              <a:rPr lang="en-US" smtClean="0"/>
              <a:pPr/>
              <a:t>10/7/2014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DD5A28-6371-4439-92F5-5EA2EA44A72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The Moral Argument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The Great “</a:t>
            </a:r>
            <a:r>
              <a:rPr lang="en-US" i="1" dirty="0" smtClean="0">
                <a:solidFill>
                  <a:schemeClr val="tx1"/>
                </a:solidFill>
              </a:rPr>
              <a:t>Says Who?!</a:t>
            </a:r>
            <a:r>
              <a:rPr lang="en-US" dirty="0" smtClean="0">
                <a:solidFill>
                  <a:schemeClr val="tx1"/>
                </a:solidFill>
              </a:rPr>
              <a:t>”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 Moral Lawgiver?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Belief in objective moral law cannot be justified by a naturalistic account of ethics.</a:t>
            </a:r>
          </a:p>
          <a:p>
            <a:r>
              <a:rPr lang="en-US" dirty="0" smtClean="0"/>
              <a:t>No matter how deeply we feel a sense of “</a:t>
            </a:r>
            <a:r>
              <a:rPr lang="en-US" i="1" dirty="0" smtClean="0"/>
              <a:t>ought</a:t>
            </a:r>
            <a:r>
              <a:rPr lang="en-US" dirty="0" smtClean="0"/>
              <a:t>,” if it is self-generated it is arbitrary.</a:t>
            </a:r>
          </a:p>
          <a:p>
            <a:r>
              <a:rPr lang="en-US" dirty="0" smtClean="0"/>
              <a:t>So, is our conscience an illusion or not?</a:t>
            </a:r>
          </a:p>
          <a:p>
            <a:r>
              <a:rPr lang="en-US" dirty="0" smtClean="0"/>
              <a:t>Granted, it can be debased and hardened, but that takes work.</a:t>
            </a:r>
          </a:p>
          <a:p>
            <a:r>
              <a:rPr lang="en-US" dirty="0" smtClean="0"/>
              <a:t>And the fact that it takes work is a hint, no?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An infinite and indifferent universe?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 nature blind, mechanical, mindless, aimless?</a:t>
            </a:r>
          </a:p>
          <a:p>
            <a:r>
              <a:rPr lang="en-US" dirty="0" smtClean="0"/>
              <a:t>Or is nature moral, meaningful, purposive?</a:t>
            </a:r>
          </a:p>
          <a:p>
            <a:r>
              <a:rPr lang="en-US" dirty="0" smtClean="0"/>
              <a:t>There is something very odd about moral obligations in a naturalistic universe.</a:t>
            </a:r>
          </a:p>
          <a:p>
            <a:r>
              <a:rPr lang="en-US" dirty="0" smtClean="0"/>
              <a:t>How did they arise?  But more to the point, how are they justified?</a:t>
            </a:r>
          </a:p>
          <a:p>
            <a:r>
              <a:rPr lang="en-US" dirty="0" smtClean="0"/>
              <a:t>To assert them as self-justified is to hang them firmly on a peg in mid air.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I think there are three (3) options…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One looks within for a compelling, immediate experience to justify moral claims, or</a:t>
            </a:r>
          </a:p>
          <a:p>
            <a:r>
              <a:rPr lang="en-US" dirty="0" smtClean="0"/>
              <a:t>One looks around for a compelling social consensus to justify moral claims, or</a:t>
            </a:r>
          </a:p>
          <a:p>
            <a:r>
              <a:rPr lang="en-US" dirty="0" smtClean="0"/>
              <a:t>One looks up to an objective, transcendent authority to justify moral claims.</a:t>
            </a:r>
          </a:p>
          <a:p>
            <a:r>
              <a:rPr lang="en-US" dirty="0" smtClean="0"/>
              <a:t>Usually, looking up equates with GOD.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Natural Law Ethics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Those truths of our nature that make an uncontested appeal to our conscience.</a:t>
            </a:r>
          </a:p>
          <a:p>
            <a:r>
              <a:rPr lang="en-US" dirty="0" smtClean="0"/>
              <a:t>Conscience is an endowment from our creator, one way in which we image God.</a:t>
            </a:r>
          </a:p>
          <a:p>
            <a:r>
              <a:rPr lang="en-US" dirty="0" smtClean="0"/>
              <a:t>“</a:t>
            </a:r>
            <a:r>
              <a:rPr lang="en-US" i="1" dirty="0" smtClean="0"/>
              <a:t>What we can’t not know</a:t>
            </a:r>
            <a:r>
              <a:rPr lang="en-US" dirty="0" smtClean="0"/>
              <a:t>…”</a:t>
            </a:r>
          </a:p>
          <a:p>
            <a:r>
              <a:rPr lang="en-US" dirty="0" smtClean="0"/>
              <a:t>Universal moral norms serve as a kind of Moral Esperanto</a:t>
            </a:r>
          </a:p>
          <a:p>
            <a:r>
              <a:rPr lang="en-US" dirty="0" smtClean="0"/>
              <a:t>Murder, lying, stealing, coveting, etc.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But, then again…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History reflects a wide diversity of cultural and religious codes of conduct</a:t>
            </a:r>
          </a:p>
          <a:p>
            <a:r>
              <a:rPr lang="en-US" dirty="0" smtClean="0"/>
              <a:t>Lack of agreement, actual cultural diversity of moral codes of conduct, weaken this argument.</a:t>
            </a:r>
          </a:p>
          <a:p>
            <a:r>
              <a:rPr lang="en-US" dirty="0" smtClean="0"/>
              <a:t>Granted, the fact that the specifics of morality are disputed more or less proves the point, but the disputing does blur the argument. 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Universal Declaration of </a:t>
            </a:r>
            <a:br>
              <a:rPr lang="en-US" b="1" dirty="0" smtClean="0"/>
            </a:br>
            <a:r>
              <a:rPr lang="en-US" b="1" dirty="0" smtClean="0"/>
              <a:t>Human Rights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Adopted December 1948 by the United Nations</a:t>
            </a:r>
          </a:p>
          <a:p>
            <a:r>
              <a:rPr lang="en-US" dirty="0" smtClean="0"/>
              <a:t>30 Articles, beginning with “</a:t>
            </a:r>
            <a:r>
              <a:rPr lang="en-US" i="1" dirty="0" smtClean="0"/>
              <a:t>All human </a:t>
            </a:r>
            <a:r>
              <a:rPr lang="en-US" i="1" dirty="0" smtClean="0"/>
              <a:t>beings are born free and equal in dignity and rights.  They are endowed with reason and conscience and should act towards one another in a spirit of brotherhood</a:t>
            </a:r>
            <a:r>
              <a:rPr lang="en-US" dirty="0" smtClean="0"/>
              <a:t>.”</a:t>
            </a:r>
          </a:p>
          <a:p>
            <a:r>
              <a:rPr lang="en-US" dirty="0" smtClean="0"/>
              <a:t>How do we justify this from naturalism?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326</TotalTime>
  <Words>393</Words>
  <Application>Microsoft Office PowerPoint</Application>
  <PresentationFormat>On-screen Show (4:3)</PresentationFormat>
  <Paragraphs>33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The Moral Argument</vt:lpstr>
      <vt:lpstr>A Moral Lawgiver?</vt:lpstr>
      <vt:lpstr>An infinite and indifferent universe?</vt:lpstr>
      <vt:lpstr>I think there are three (3) options…</vt:lpstr>
      <vt:lpstr>Natural Law Ethics</vt:lpstr>
      <vt:lpstr>But, then again…</vt:lpstr>
      <vt:lpstr>Universal Declaration of  Human Rights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Moral Argument</dc:title>
  <dc:creator>Rev. Thomas E. Smith</dc:creator>
  <cp:lastModifiedBy>Rev. Thomas E. Smith</cp:lastModifiedBy>
  <cp:revision>34</cp:revision>
  <dcterms:created xsi:type="dcterms:W3CDTF">2014-10-01T14:08:31Z</dcterms:created>
  <dcterms:modified xsi:type="dcterms:W3CDTF">2014-10-07T13:52:29Z</dcterms:modified>
</cp:coreProperties>
</file>